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5" r:id="rId13"/>
    <p:sldId id="266" r:id="rId14"/>
    <p:sldId id="269" r:id="rId15"/>
    <p:sldId id="270" r:id="rId16"/>
    <p:sldId id="271" r:id="rId17"/>
    <p:sldId id="272" r:id="rId18"/>
    <p:sldId id="275" r:id="rId19"/>
    <p:sldId id="276" r:id="rId20"/>
    <p:sldId id="277" r:id="rId21"/>
    <p:sldId id="273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99FFCC"/>
    <a:srgbClr val="66CCFF"/>
    <a:srgbClr val="FF99FF"/>
    <a:srgbClr val="99FF66"/>
    <a:srgbClr val="CC99FF"/>
    <a:srgbClr val="FFFF99"/>
    <a:srgbClr val="CCECFF"/>
    <a:srgbClr val="24C7E8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0E854-AAB4-4AD0-A8A0-66697B5CEAFD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D029DC-BB06-4866-B0FE-093922A2D16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7313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029DC-BB06-4866-B0FE-093922A2D165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0353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10A3-F5AC-4543-A966-338A8391A7FB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54CB-B845-4099-BD0F-69EA1F4B06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005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10A3-F5AC-4543-A966-338A8391A7FB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54CB-B845-4099-BD0F-69EA1F4B06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247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10A3-F5AC-4543-A966-338A8391A7FB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54CB-B845-4099-BD0F-69EA1F4B06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512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10A3-F5AC-4543-A966-338A8391A7FB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54CB-B845-4099-BD0F-69EA1F4B06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835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10A3-F5AC-4543-A966-338A8391A7FB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54CB-B845-4099-BD0F-69EA1F4B06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139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10A3-F5AC-4543-A966-338A8391A7FB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54CB-B845-4099-BD0F-69EA1F4B06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462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10A3-F5AC-4543-A966-338A8391A7FB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54CB-B845-4099-BD0F-69EA1F4B06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508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10A3-F5AC-4543-A966-338A8391A7FB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54CB-B845-4099-BD0F-69EA1F4B06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546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10A3-F5AC-4543-A966-338A8391A7FB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54CB-B845-4099-BD0F-69EA1F4B06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136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10A3-F5AC-4543-A966-338A8391A7FB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54CB-B845-4099-BD0F-69EA1F4B06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186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10A3-F5AC-4543-A966-338A8391A7FB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054CB-B845-4099-BD0F-69EA1F4B06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711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410A3-F5AC-4543-A966-338A8391A7FB}" type="datetimeFigureOut">
              <a:rPr lang="tr-TR" smtClean="0"/>
              <a:t>20.4.2017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054CB-B845-4099-BD0F-69EA1F4B06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601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505780" y="2967335"/>
            <a:ext cx="61324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İHRACAT VE İTHALAT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422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CECFF"/>
                </a:solidFill>
              </a:rPr>
              <a:t>En Çok İhracat Yaptığımız </a:t>
            </a:r>
            <a:endParaRPr lang="tr-TR" dirty="0">
              <a:solidFill>
                <a:srgbClr val="CCECFF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CECFF"/>
                </a:solidFill>
              </a:rPr>
              <a:t>Almanya</a:t>
            </a:r>
          </a:p>
          <a:p>
            <a:r>
              <a:rPr lang="tr-TR" dirty="0" smtClean="0">
                <a:solidFill>
                  <a:srgbClr val="24C7E8"/>
                </a:solidFill>
              </a:rPr>
              <a:t>İngiltere</a:t>
            </a:r>
          </a:p>
          <a:p>
            <a:r>
              <a:rPr lang="tr-TR" dirty="0" smtClean="0">
                <a:solidFill>
                  <a:srgbClr val="D60093"/>
                </a:solidFill>
              </a:rPr>
              <a:t>Rusya</a:t>
            </a:r>
          </a:p>
          <a:p>
            <a:r>
              <a:rPr lang="tr-TR" dirty="0" smtClean="0">
                <a:solidFill>
                  <a:srgbClr val="CCFF99"/>
                </a:solidFill>
              </a:rPr>
              <a:t>İtalya</a:t>
            </a:r>
          </a:p>
          <a:p>
            <a:r>
              <a:rPr lang="tr-TR" dirty="0" smtClean="0">
                <a:solidFill>
                  <a:srgbClr val="FFFF99"/>
                </a:solidFill>
              </a:rPr>
              <a:t>ABD</a:t>
            </a:r>
          </a:p>
        </p:txBody>
      </p:sp>
    </p:spTree>
    <p:extLst>
      <p:ext uri="{BB962C8B-B14F-4D97-AF65-F5344CB8AC3E}">
        <p14:creationId xmlns:p14="http://schemas.microsoft.com/office/powerpoint/2010/main" val="266658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CC99FF"/>
                </a:solidFill>
              </a:rPr>
              <a:t>En Çok </a:t>
            </a:r>
            <a:r>
              <a:rPr lang="tr-TR" dirty="0" smtClean="0">
                <a:solidFill>
                  <a:srgbClr val="CC99FF"/>
                </a:solidFill>
              </a:rPr>
              <a:t>İthalat </a:t>
            </a:r>
            <a:r>
              <a:rPr lang="tr-TR" dirty="0">
                <a:solidFill>
                  <a:srgbClr val="CC99FF"/>
                </a:solidFill>
              </a:rPr>
              <a:t>Yaptığımız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6699"/>
                </a:solidFill>
              </a:rPr>
              <a:t>Almanya</a:t>
            </a:r>
          </a:p>
          <a:p>
            <a:r>
              <a:rPr lang="tr-TR" dirty="0" smtClean="0">
                <a:solidFill>
                  <a:srgbClr val="660066"/>
                </a:solidFill>
              </a:rPr>
              <a:t>İtalya</a:t>
            </a:r>
          </a:p>
          <a:p>
            <a:r>
              <a:rPr lang="tr-TR" dirty="0" smtClean="0">
                <a:solidFill>
                  <a:srgbClr val="CCECFF"/>
                </a:solidFill>
              </a:rPr>
              <a:t>Rusya</a:t>
            </a:r>
            <a:endParaRPr lang="tr-TR" dirty="0">
              <a:solidFill>
                <a:srgbClr val="CCECFF"/>
              </a:solidFill>
            </a:endParaRPr>
          </a:p>
          <a:p>
            <a:r>
              <a:rPr lang="tr-TR" dirty="0" smtClean="0">
                <a:solidFill>
                  <a:srgbClr val="24C7E8"/>
                </a:solidFill>
              </a:rPr>
              <a:t>Çin</a:t>
            </a:r>
          </a:p>
          <a:p>
            <a:r>
              <a:rPr lang="tr-TR" dirty="0"/>
              <a:t> </a:t>
            </a:r>
            <a:r>
              <a:rPr lang="tr-TR" dirty="0" smtClean="0">
                <a:solidFill>
                  <a:srgbClr val="99FF66"/>
                </a:solidFill>
              </a:rPr>
              <a:t>ABD</a:t>
            </a:r>
          </a:p>
        </p:txBody>
      </p:sp>
    </p:spTree>
    <p:extLst>
      <p:ext uri="{BB962C8B-B14F-4D97-AF65-F5344CB8AC3E}">
        <p14:creationId xmlns:p14="http://schemas.microsoft.com/office/powerpoint/2010/main" val="119947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Nokta Yıldız 3"/>
          <p:cNvSpPr/>
          <p:nvPr/>
        </p:nvSpPr>
        <p:spPr>
          <a:xfrm>
            <a:off x="0" y="0"/>
            <a:ext cx="9036496" cy="6858000"/>
          </a:xfrm>
          <a:prstGeom prst="star5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</a:rPr>
              <a:t>SORULAR</a:t>
            </a:r>
            <a:endParaRPr lang="tr-TR" sz="6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15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tr-TR" dirty="0" smtClean="0"/>
              <a:t>Soru 1</a:t>
            </a:r>
          </a:p>
          <a:p>
            <a:endParaRPr lang="tr-TR" dirty="0"/>
          </a:p>
          <a:p>
            <a:r>
              <a:rPr lang="tr-TR" dirty="0" smtClean="0"/>
              <a:t>Aşağıdakilerden hangisi ithalat yaptığımız ülkeler değildir?</a:t>
            </a:r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A) </a:t>
            </a:r>
            <a:r>
              <a:rPr lang="tr-TR" dirty="0"/>
              <a:t>İ</a:t>
            </a:r>
            <a:r>
              <a:rPr lang="tr-TR" dirty="0" smtClean="0"/>
              <a:t>ngiltere</a:t>
            </a:r>
            <a:r>
              <a:rPr lang="tr-TR" dirty="0"/>
              <a:t>	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B) Irak</a:t>
            </a:r>
          </a:p>
          <a:p>
            <a:pPr marL="0" indent="0">
              <a:buNone/>
            </a:pPr>
            <a:r>
              <a:rPr lang="tr-TR" dirty="0" smtClean="0"/>
              <a:t>C) ABD</a:t>
            </a:r>
          </a:p>
          <a:p>
            <a:pPr marL="0" indent="0">
              <a:buNone/>
            </a:pPr>
            <a:r>
              <a:rPr lang="tr-TR" dirty="0" smtClean="0"/>
              <a:t>D) Rusya</a:t>
            </a:r>
          </a:p>
        </p:txBody>
      </p:sp>
      <p:sp>
        <p:nvSpPr>
          <p:cNvPr id="4" name="Dikdörtgen 3"/>
          <p:cNvSpPr/>
          <p:nvPr/>
        </p:nvSpPr>
        <p:spPr>
          <a:xfrm>
            <a:off x="0" y="5240939"/>
            <a:ext cx="539552" cy="504056"/>
          </a:xfrm>
          <a:prstGeom prst="rect">
            <a:avLst/>
          </a:prstGeom>
          <a:solidFill>
            <a:srgbClr val="CC409A"/>
          </a:solidFill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536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tr-TR" dirty="0" smtClean="0"/>
              <a:t>Soru 2</a:t>
            </a:r>
          </a:p>
          <a:p>
            <a:endParaRPr lang="tr-TR" dirty="0"/>
          </a:p>
          <a:p>
            <a:r>
              <a:rPr lang="tr-TR" dirty="0" smtClean="0"/>
              <a:t>Aşağıdakilerden hangisi ihracat yaptığımız ülkesi değildir?</a:t>
            </a:r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A) </a:t>
            </a:r>
            <a:r>
              <a:rPr lang="tr-TR" dirty="0"/>
              <a:t>R</a:t>
            </a:r>
            <a:r>
              <a:rPr lang="tr-TR" dirty="0" smtClean="0"/>
              <a:t>usya </a:t>
            </a:r>
          </a:p>
          <a:p>
            <a:pPr marL="0" indent="0">
              <a:buNone/>
            </a:pPr>
            <a:r>
              <a:rPr lang="tr-TR" dirty="0" smtClean="0"/>
              <a:t>B) İngiltere</a:t>
            </a:r>
          </a:p>
          <a:p>
            <a:pPr marL="0" indent="0">
              <a:buNone/>
            </a:pPr>
            <a:r>
              <a:rPr lang="tr-TR" dirty="0" smtClean="0"/>
              <a:t>C) Fransa</a:t>
            </a:r>
          </a:p>
          <a:p>
            <a:pPr marL="0" indent="0">
              <a:buNone/>
            </a:pPr>
            <a:r>
              <a:rPr lang="tr-TR" dirty="0" smtClean="0"/>
              <a:t>D) Çin</a:t>
            </a:r>
          </a:p>
        </p:txBody>
      </p:sp>
      <p:sp>
        <p:nvSpPr>
          <p:cNvPr id="4" name="Yuvarlatılmış Dikdörtgen 3"/>
          <p:cNvSpPr/>
          <p:nvPr/>
        </p:nvSpPr>
        <p:spPr>
          <a:xfrm>
            <a:off x="-17359" y="3976883"/>
            <a:ext cx="432048" cy="576064"/>
          </a:xfrm>
          <a:prstGeom prst="roundRect">
            <a:avLst/>
          </a:prstGeom>
          <a:solidFill>
            <a:srgbClr val="E12B86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773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0" y="-7374"/>
            <a:ext cx="9144000" cy="6858000"/>
          </a:xfrm>
          <a:prstGeom prst="ellipse">
            <a:avLst/>
          </a:prstGeom>
          <a:solidFill>
            <a:srgbClr val="66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</a:rPr>
              <a:t>EŞLEŞTİRME</a:t>
            </a:r>
            <a:endParaRPr lang="tr-TR" sz="6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39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60640"/>
          </a:xfrm>
        </p:spPr>
        <p:txBody>
          <a:bodyPr/>
          <a:lstStyle/>
          <a:p>
            <a:endParaRPr lang="tr-TR" dirty="0"/>
          </a:p>
          <a:p>
            <a:r>
              <a:rPr lang="tr-TR" dirty="0" smtClean="0"/>
              <a:t>Mal Alınması                                  İthalat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Mal Satılması                                Dış Ticaret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Ülkelerarası Alışveriş                        İhracat</a:t>
            </a:r>
            <a:endParaRPr lang="tr-TR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3059832" y="1484784"/>
            <a:ext cx="30243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3059832" y="3212976"/>
            <a:ext cx="3312368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4355976" y="3212976"/>
            <a:ext cx="1728192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24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rgbClr val="66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/>
              <a:t>BOŞLUK DOLDURMA</a:t>
            </a:r>
            <a:endParaRPr lang="tr-TR" sz="8800" dirty="0"/>
          </a:p>
        </p:txBody>
      </p:sp>
    </p:spTree>
    <p:extLst>
      <p:ext uri="{BB962C8B-B14F-4D97-AF65-F5344CB8AC3E}">
        <p14:creationId xmlns:p14="http://schemas.microsoft.com/office/powerpoint/2010/main" val="161991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7778"/>
            <a:ext cx="9144000" cy="6840222"/>
          </a:xfrm>
        </p:spPr>
        <p:txBody>
          <a:bodyPr/>
          <a:lstStyle/>
          <a:p>
            <a:r>
              <a:rPr lang="tr-TR" dirty="0"/>
              <a:t>Başka ülkelerde üretilmiş malların, ülkedeki alıcılar tarafından satın </a:t>
            </a:r>
            <a:r>
              <a:rPr lang="tr-TR" dirty="0" smtClean="0"/>
              <a:t>alınmasına …………………. denir.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Bir </a:t>
            </a:r>
            <a:r>
              <a:rPr lang="tr-TR" dirty="0"/>
              <a:t>ülke sınırları içerisinde kişi ve kuruluşlarca üretilen serbest dolaşımda bulunan malların ve hizmetlerin başka ülkelere </a:t>
            </a:r>
            <a:r>
              <a:rPr lang="tr-TR" dirty="0" smtClean="0"/>
              <a:t>satılmasına ………………… denir.</a:t>
            </a:r>
          </a:p>
          <a:p>
            <a:r>
              <a:rPr lang="tr-TR" dirty="0"/>
              <a:t>Ülkelerarası yapılan alışverişe </a:t>
            </a:r>
            <a:r>
              <a:rPr lang="tr-TR" dirty="0" smtClean="0"/>
              <a:t>………………….. denir.</a:t>
            </a:r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5004048" y="476672"/>
            <a:ext cx="2016224" cy="576064"/>
          </a:xfrm>
          <a:prstGeom prst="rect">
            <a:avLst/>
          </a:prstGeom>
          <a:solidFill>
            <a:srgbClr val="DE2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İthalat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6948263" y="3140968"/>
            <a:ext cx="1944217" cy="648072"/>
          </a:xfrm>
          <a:prstGeom prst="rect">
            <a:avLst/>
          </a:prstGeom>
          <a:solidFill>
            <a:srgbClr val="24C7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İhracat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5364088" y="4149080"/>
            <a:ext cx="1944216" cy="576064"/>
          </a:xfrm>
          <a:prstGeom prst="rect">
            <a:avLst/>
          </a:prstGeom>
          <a:solidFill>
            <a:srgbClr val="2B2B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Dış Ticaret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649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0" y="0"/>
            <a:ext cx="9252520" cy="6858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dirty="0" smtClean="0">
                <a:solidFill>
                  <a:srgbClr val="660066"/>
                </a:solidFill>
              </a:rPr>
              <a:t>DOĞRU YANLIŞ</a:t>
            </a:r>
            <a:endParaRPr lang="tr-TR" sz="11500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54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Dış Ticaret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000" dirty="0" smtClean="0"/>
              <a:t>Ülkelerarası yapılan alışverişe Dış Ticaret denir.</a:t>
            </a:r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val="334608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048672"/>
          </a:xfrm>
        </p:spPr>
        <p:txBody>
          <a:bodyPr/>
          <a:lstStyle/>
          <a:p>
            <a:r>
              <a:rPr lang="tr-TR" dirty="0" smtClean="0"/>
              <a:t>(  ) Başka ülkelerde üretilen maddelerin başka ülkelere satılmasına ihracat denir.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(  ) Başka ülkelere üretilen maddelerin başka ülkelerin satın alması  ithalat denir.</a:t>
            </a:r>
          </a:p>
          <a:p>
            <a:endParaRPr lang="tr-TR" dirty="0"/>
          </a:p>
          <a:p>
            <a:r>
              <a:rPr lang="tr-TR" dirty="0" smtClean="0"/>
              <a:t>(  ) Ülkelerarası yapılan alışverişe ülke alışverişi denir.</a:t>
            </a: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755576" y="260648"/>
            <a:ext cx="720080" cy="7200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D</a:t>
            </a:r>
          </a:p>
        </p:txBody>
      </p:sp>
      <p:sp>
        <p:nvSpPr>
          <p:cNvPr id="5" name="5-Nokta Yıldız 4"/>
          <p:cNvSpPr/>
          <p:nvPr/>
        </p:nvSpPr>
        <p:spPr>
          <a:xfrm>
            <a:off x="611560" y="2564904"/>
            <a:ext cx="864096" cy="57606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</a:t>
            </a:r>
            <a:endParaRPr lang="tr-TR" dirty="0"/>
          </a:p>
        </p:txBody>
      </p:sp>
      <p:sp>
        <p:nvSpPr>
          <p:cNvPr id="6" name="5-Nokta Yıldız 5"/>
          <p:cNvSpPr/>
          <p:nvPr/>
        </p:nvSpPr>
        <p:spPr>
          <a:xfrm>
            <a:off x="557728" y="4077072"/>
            <a:ext cx="773911" cy="64807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3269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CC"/>
                </a:solidFill>
              </a:rPr>
              <a:t>HAZIRLAYAN</a:t>
            </a:r>
            <a:endParaRPr lang="tr-TR" dirty="0">
              <a:solidFill>
                <a:srgbClr val="FFFFCC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dirty="0" smtClean="0">
                <a:solidFill>
                  <a:srgbClr val="FFFF00"/>
                </a:solidFill>
              </a:rPr>
              <a:t>BUSE</a:t>
            </a:r>
          </a:p>
          <a:p>
            <a:endParaRPr lang="tr-TR" sz="36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r-TR" sz="3600" dirty="0" smtClean="0">
                <a:solidFill>
                  <a:srgbClr val="FFFF00"/>
                </a:solidFill>
              </a:rPr>
              <a:t>TATAR</a:t>
            </a:r>
          </a:p>
          <a:p>
            <a:endParaRPr lang="tr-TR" sz="36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r-TR" sz="3600" dirty="0" smtClean="0">
                <a:solidFill>
                  <a:srgbClr val="FFFF00"/>
                </a:solidFill>
              </a:rPr>
              <a:t>6/A</a:t>
            </a:r>
          </a:p>
          <a:p>
            <a:endParaRPr lang="tr-TR" sz="3600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r-TR" sz="3600" dirty="0" smtClean="0">
                <a:solidFill>
                  <a:srgbClr val="FFFF00"/>
                </a:solidFill>
              </a:rPr>
              <a:t>36</a:t>
            </a:r>
            <a:endParaRPr lang="tr-TR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88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6699"/>
                </a:solidFill>
              </a:rPr>
              <a:t>İthalat</a:t>
            </a:r>
            <a:endParaRPr lang="tr-TR" dirty="0">
              <a:solidFill>
                <a:srgbClr val="FF6699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</a:t>
            </a:r>
            <a:r>
              <a:rPr lang="tr-TR" dirty="0" smtClean="0"/>
              <a:t>aşka </a:t>
            </a:r>
            <a:r>
              <a:rPr lang="tr-TR" dirty="0"/>
              <a:t>ülkelerde üretilmiş malların, ülkedeki alıcılar tarafından satın alınmasıdır.</a:t>
            </a:r>
          </a:p>
          <a:p>
            <a:endParaRPr lang="tr-TR" dirty="0" smtClean="0"/>
          </a:p>
          <a:p>
            <a:r>
              <a:rPr lang="tr-TR" dirty="0" smtClean="0"/>
              <a:t>İhracatın karşıtıdır ve onunla birlikte bir ülkenin dış ticaret dengesini oluşturur.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6743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CECFF"/>
                </a:solidFill>
              </a:rPr>
              <a:t>İhracat</a:t>
            </a:r>
            <a:endParaRPr lang="tr-TR" dirty="0">
              <a:solidFill>
                <a:srgbClr val="CCECFF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ülke sınırları içerisinde kişi ve kuruluşlarca üretilen serbest dolaşımda bulunan malların ve hizmetlerin başka ülkelere satılması/gönderilmesi anlamına gelmektedir. </a:t>
            </a:r>
          </a:p>
          <a:p>
            <a:endParaRPr lang="tr-TR" dirty="0" smtClean="0"/>
          </a:p>
          <a:p>
            <a:r>
              <a:rPr lang="tr-TR" dirty="0" smtClean="0"/>
              <a:t>Makroekonomik açıdan, ihracat toplam talebin bir parçasıdır.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7650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En Çok İthalat Ve İhracat Yaptığımız Ülkeler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>
                <a:solidFill>
                  <a:srgbClr val="D60093"/>
                </a:solidFill>
              </a:rPr>
              <a:t>1) Almanya 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92D050"/>
                </a:solidFill>
              </a:rPr>
              <a:t>Türkiye'ye yaptığı ihracat:</a:t>
            </a:r>
          </a:p>
          <a:p>
            <a:endParaRPr lang="tr-TR" dirty="0" smtClean="0"/>
          </a:p>
          <a:p>
            <a:r>
              <a:rPr lang="tr-TR" dirty="0" smtClean="0"/>
              <a:t>Otomobil ve diğer taşıtlar, çeşitli makineler, plastik ve plastik ürünler, eczacılık ürünleri.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00B0F0"/>
                </a:solidFill>
              </a:rPr>
              <a:t>Türkiye'den yaptığı ithalat: </a:t>
            </a:r>
          </a:p>
          <a:p>
            <a:endParaRPr lang="tr-TR" dirty="0" smtClean="0"/>
          </a:p>
          <a:p>
            <a:r>
              <a:rPr lang="tr-TR" dirty="0" smtClean="0"/>
              <a:t>Hazır giyim eşyaları, otomotiv ürünleri, elektronik eşya, yarı mamul mallar (deri, kağıt, kauçuk), tütün, meyve ve sebze.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7929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2)ABD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FFCCFF"/>
                </a:solidFill>
              </a:rPr>
              <a:t>Türkiye'ye yaptığı ihracat;</a:t>
            </a:r>
          </a:p>
          <a:p>
            <a:endParaRPr lang="tr-TR" dirty="0" smtClean="0"/>
          </a:p>
          <a:p>
            <a:r>
              <a:rPr lang="tr-TR" dirty="0" smtClean="0"/>
              <a:t>Hurda demir ve çelik, sivil uçak ve helikopter, haberleşme cihazları, elektrikli cihazlar, eczacılık ürünleri, tıbbi malzemeler, mısır ve soya yağı.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FF6699"/>
                </a:solidFill>
              </a:rPr>
              <a:t>Türkiye'den yaptığı ithalat:</a:t>
            </a:r>
          </a:p>
          <a:p>
            <a:endParaRPr lang="tr-TR" dirty="0" smtClean="0"/>
          </a:p>
          <a:p>
            <a:r>
              <a:rPr lang="tr-TR" dirty="0" smtClean="0"/>
              <a:t>Hazır giyim eşyası, demir ve çelik ürünleri, tütün, çeşitli meyve ve sebze.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9658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>
                <a:solidFill>
                  <a:srgbClr val="00B0F0"/>
                </a:solidFill>
              </a:rPr>
              <a:t>3) İngiltere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D60093"/>
                </a:solidFill>
              </a:rPr>
              <a:t>Türkiye'ye yaptığı ihracat:</a:t>
            </a:r>
          </a:p>
          <a:p>
            <a:endParaRPr lang="tr-TR" dirty="0" smtClean="0"/>
          </a:p>
          <a:p>
            <a:r>
              <a:rPr lang="tr-TR" dirty="0" smtClean="0"/>
              <a:t>Petrol ürünleri, eczacılık ürünleri, otomobil ve kara taşıtları, uçak ve çeşitli makineler.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660066"/>
                </a:solidFill>
              </a:rPr>
              <a:t>Türkiye'den yaptığı ithalat: </a:t>
            </a:r>
          </a:p>
          <a:p>
            <a:endParaRPr lang="tr-TR" dirty="0" smtClean="0"/>
          </a:p>
          <a:p>
            <a:r>
              <a:rPr lang="tr-TR" dirty="0" smtClean="0"/>
              <a:t>Otomotiv ürünleri, hazır giyim eşyaları, elektronik eşya, yarı mamul mallar (deri, kağıt, kauçuk), meyve ve sebze.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7894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85000" lnSpcReduction="10000"/>
          </a:bodyPr>
          <a:lstStyle/>
          <a:p>
            <a:r>
              <a:rPr lang="tr-TR" dirty="0">
                <a:solidFill>
                  <a:srgbClr val="7030A0"/>
                </a:solidFill>
              </a:rPr>
              <a:t>4) İtalya</a:t>
            </a:r>
          </a:p>
          <a:p>
            <a:endParaRPr lang="tr-TR" dirty="0"/>
          </a:p>
          <a:p>
            <a:r>
              <a:rPr lang="tr-TR" dirty="0">
                <a:solidFill>
                  <a:srgbClr val="CCFF99"/>
                </a:solidFill>
              </a:rPr>
              <a:t>Türkiye'ye yaptığı ihracat:</a:t>
            </a:r>
          </a:p>
          <a:p>
            <a:endParaRPr lang="tr-TR" dirty="0"/>
          </a:p>
          <a:p>
            <a:r>
              <a:rPr lang="tr-TR" dirty="0"/>
              <a:t>Motorlu kara taşıtları, çeşitli makineler, ilaçlar ve kimyasal maddeler, mutfak eşyaları </a:t>
            </a:r>
            <a:r>
              <a:rPr lang="tr-TR" dirty="0" smtClean="0"/>
              <a:t>ve ev </a:t>
            </a:r>
            <a:r>
              <a:rPr lang="tr-TR" dirty="0"/>
              <a:t>gereçleri.</a:t>
            </a:r>
          </a:p>
          <a:p>
            <a:endParaRPr lang="tr-TR" dirty="0"/>
          </a:p>
          <a:p>
            <a:r>
              <a:rPr lang="tr-TR" dirty="0">
                <a:solidFill>
                  <a:srgbClr val="FFCCFF"/>
                </a:solidFill>
              </a:rPr>
              <a:t>Türkiye'den yaptığı ithalat:</a:t>
            </a:r>
          </a:p>
          <a:p>
            <a:endParaRPr lang="tr-TR" dirty="0"/>
          </a:p>
          <a:p>
            <a:r>
              <a:rPr lang="tr-TR" dirty="0"/>
              <a:t>Otomotiv ürünleri, pamuk ve pamuk ipliği, hazır giyim eşyaları, elektronik eşyalar, demir ve çelik ürünleri, çeşitli meyve ve sebze.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175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5472608"/>
          </a:xfrm>
        </p:spPr>
        <p:txBody>
          <a:bodyPr>
            <a:normAutofit fontScale="85000" lnSpcReduction="20000"/>
          </a:bodyPr>
          <a:lstStyle/>
          <a:p>
            <a:r>
              <a:rPr lang="tr-TR" dirty="0">
                <a:solidFill>
                  <a:srgbClr val="660066"/>
                </a:solidFill>
              </a:rPr>
              <a:t>5) Fransa</a:t>
            </a:r>
          </a:p>
          <a:p>
            <a:endParaRPr lang="tr-TR" dirty="0"/>
          </a:p>
          <a:p>
            <a:r>
              <a:rPr lang="tr-TR" dirty="0">
                <a:solidFill>
                  <a:srgbClr val="660066"/>
                </a:solidFill>
              </a:rPr>
              <a:t>Türkiye'ye yaptığı İhracat</a:t>
            </a:r>
            <a:r>
              <a:rPr lang="tr-TR" dirty="0">
                <a:solidFill>
                  <a:srgbClr val="66CCFF"/>
                </a:solidFill>
              </a:rPr>
              <a:t>:</a:t>
            </a:r>
          </a:p>
          <a:p>
            <a:endParaRPr lang="tr-TR" dirty="0"/>
          </a:p>
          <a:p>
            <a:r>
              <a:rPr lang="tr-TR" dirty="0"/>
              <a:t>Otomobil ve diğer kara taşıtları, çeşitli makineler, haberleşme cihazları, kimyasal ürünler, </a:t>
            </a:r>
            <a:r>
              <a:rPr lang="tr-TR" dirty="0" smtClean="0"/>
              <a:t>eczacılık </a:t>
            </a:r>
            <a:r>
              <a:rPr lang="tr-TR" dirty="0"/>
              <a:t>ürünleri, kozmetik ürünler, demir ve çelik ürünleri, uçak ve savunma sanayisi ürünleri.</a:t>
            </a:r>
          </a:p>
          <a:p>
            <a:endParaRPr lang="tr-TR" dirty="0"/>
          </a:p>
          <a:p>
            <a:r>
              <a:rPr lang="tr-TR" dirty="0">
                <a:solidFill>
                  <a:srgbClr val="CC99FF"/>
                </a:solidFill>
              </a:rPr>
              <a:t>Türkiye'den yaptığı ithalat:</a:t>
            </a:r>
          </a:p>
          <a:p>
            <a:endParaRPr lang="tr-TR" dirty="0"/>
          </a:p>
          <a:p>
            <a:r>
              <a:rPr lang="tr-TR" dirty="0"/>
              <a:t>Otomotiv ürünleri, hazır giyim eşyaları, iplik, deri ürünler, elektronik eşya, çeşitli meyve ve sebzeler.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9491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500</Words>
  <Application>Microsoft Office PowerPoint</Application>
  <PresentationFormat>Ekran Gösterisi (4:3)</PresentationFormat>
  <Paragraphs>126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PowerPoint Sunusu</vt:lpstr>
      <vt:lpstr>Dış Ticaret</vt:lpstr>
      <vt:lpstr>İthalat</vt:lpstr>
      <vt:lpstr>İhracat</vt:lpstr>
      <vt:lpstr>En Çok İthalat Ve İhracat Yaptığımız Ülkeler</vt:lpstr>
      <vt:lpstr>PowerPoint Sunusu</vt:lpstr>
      <vt:lpstr>PowerPoint Sunusu</vt:lpstr>
      <vt:lpstr>PowerPoint Sunusu</vt:lpstr>
      <vt:lpstr>PowerPoint Sunusu</vt:lpstr>
      <vt:lpstr>En Çok İhracat Yaptığımız </vt:lpstr>
      <vt:lpstr>En Çok İthalat Yaptığımız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HAZIRLAYAN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İhracat ve İthalat</dc:title>
  <dc:creator>AZİR</dc:creator>
  <cp:lastModifiedBy>AZİR</cp:lastModifiedBy>
  <cp:revision>9</cp:revision>
  <dcterms:created xsi:type="dcterms:W3CDTF">2017-04-20T16:09:34Z</dcterms:created>
  <dcterms:modified xsi:type="dcterms:W3CDTF">2017-04-20T17:54:01Z</dcterms:modified>
</cp:coreProperties>
</file>